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6"/>
  </p:notesMasterIdLst>
  <p:sldIdLst>
    <p:sldId id="284" r:id="rId2"/>
    <p:sldId id="283" r:id="rId3"/>
    <p:sldId id="270" r:id="rId4"/>
    <p:sldId id="290" r:id="rId5"/>
    <p:sldId id="286" r:id="rId6"/>
    <p:sldId id="285" r:id="rId7"/>
    <p:sldId id="271" r:id="rId8"/>
    <p:sldId id="276" r:id="rId9"/>
    <p:sldId id="264" r:id="rId10"/>
    <p:sldId id="277" r:id="rId11"/>
    <p:sldId id="281" r:id="rId12"/>
    <p:sldId id="261" r:id="rId13"/>
    <p:sldId id="278" r:id="rId14"/>
    <p:sldId id="280" r:id="rId15"/>
    <p:sldId id="272" r:id="rId16"/>
    <p:sldId id="282" r:id="rId17"/>
    <p:sldId id="273" r:id="rId18"/>
    <p:sldId id="275" r:id="rId19"/>
    <p:sldId id="274" r:id="rId20"/>
    <p:sldId id="287" r:id="rId21"/>
    <p:sldId id="288" r:id="rId22"/>
    <p:sldId id="260" r:id="rId23"/>
    <p:sldId id="289" r:id="rId24"/>
    <p:sldId id="279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4E55"/>
    <a:srgbClr val="9B6DA9"/>
    <a:srgbClr val="6A8FBC"/>
    <a:srgbClr val="81B773"/>
    <a:srgbClr val="02C6CA"/>
    <a:srgbClr val="FB8177"/>
    <a:srgbClr val="8C8B8C"/>
    <a:srgbClr val="D9D9D9"/>
    <a:srgbClr val="5186FF"/>
    <a:srgbClr val="F35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831"/>
    <p:restoredTop sz="96208"/>
  </p:normalViewPr>
  <p:slideViewPr>
    <p:cSldViewPr snapToGrid="0" snapToObjects="1">
      <p:cViewPr varScale="1">
        <p:scale>
          <a:sx n="120" d="100"/>
          <a:sy n="120" d="100"/>
        </p:scale>
        <p:origin x="18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B13EE-B5C1-0F4A-928E-CDBB794F5253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B6AA-352C-E54D-BF6E-A80FDA6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7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CYP2B4: Cytochrome P450 2B4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FABP4: Fatty acid-binding protein</a:t>
            </a:r>
            <a:endParaRPr lang="en-US" sz="1000" dirty="0"/>
          </a:p>
          <a:p>
            <a:r>
              <a:rPr lang="en-US" sz="1200" dirty="0"/>
              <a:t>-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Lipid transport protein in adipocytes.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DIO3: Thyroxine 5-deiodinase</a:t>
            </a:r>
            <a:endParaRPr lang="en-US" sz="1000" dirty="0"/>
          </a:p>
          <a:p>
            <a:r>
              <a:rPr lang="en-US" dirty="0"/>
              <a:t>- hormone biosynthetic process</a:t>
            </a:r>
          </a:p>
          <a:p>
            <a:r>
              <a:rPr lang="en-US" dirty="0"/>
              <a:t>- thyroid hormone metabolic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3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27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0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1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2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88E2E-E6E5-0E4E-8B89-DC1C932D7C9A}" type="datetimeFigureOut">
              <a:rPr lang="en-US" smtClean="0"/>
              <a:t>4/24/21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1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tiff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22.emf"/><Relationship Id="rId4" Type="http://schemas.openxmlformats.org/officeDocument/2006/relationships/image" Target="../media/image20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tiff"/><Relationship Id="rId5" Type="http://schemas.openxmlformats.org/officeDocument/2006/relationships/image" Target="../media/image28.tiff"/><Relationship Id="rId4" Type="http://schemas.openxmlformats.org/officeDocument/2006/relationships/image" Target="../media/image27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tiff"/><Relationship Id="rId4" Type="http://schemas.openxmlformats.org/officeDocument/2006/relationships/image" Target="../media/image41.tif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tiff"/><Relationship Id="rId3" Type="http://schemas.openxmlformats.org/officeDocument/2006/relationships/image" Target="../media/image26.tiff"/><Relationship Id="rId7" Type="http://schemas.openxmlformats.org/officeDocument/2006/relationships/image" Target="../media/image28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tiff"/><Relationship Id="rId5" Type="http://schemas.openxmlformats.org/officeDocument/2006/relationships/image" Target="../media/image27.tiff"/><Relationship Id="rId4" Type="http://schemas.openxmlformats.org/officeDocument/2006/relationships/image" Target="../media/image44.tiff"/><Relationship Id="rId9" Type="http://schemas.openxmlformats.org/officeDocument/2006/relationships/image" Target="../media/image29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616135" y="306910"/>
            <a:ext cx="4653738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Olympia oyster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QuantSeq</a:t>
            </a: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4" y="2226926"/>
            <a:ext cx="4963389" cy="307547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Data from …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 populations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 generations (3 life stages)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 parental pCO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treatments 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86C13-9120-4B49-91F1-709196A7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2" r="6" b="7768"/>
          <a:stretch/>
        </p:blipFill>
        <p:spPr>
          <a:xfrm>
            <a:off x="5872163" y="306910"/>
            <a:ext cx="3031807" cy="1863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ACDA-7C85-4042-8E60-A76B75A9796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63" r="6" b="6"/>
          <a:stretch/>
        </p:blipFill>
        <p:spPr>
          <a:xfrm rot="16200000">
            <a:off x="6456520" y="1746510"/>
            <a:ext cx="1863093" cy="30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9FCCC-8296-2145-B25F-A89B87944C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073" r="-2" b="23043"/>
          <a:stretch/>
        </p:blipFill>
        <p:spPr>
          <a:xfrm>
            <a:off x="5872163" y="4354824"/>
            <a:ext cx="3031807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9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BA9835-A7B7-4B44-8D97-38849743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24" y="3875221"/>
            <a:ext cx="3604433" cy="269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FA1DF-7E8E-D741-AEEB-FA87A62A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824" y="1099577"/>
            <a:ext cx="3671631" cy="2696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822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Diff. expression upon parental exposure to </a:t>
            </a:r>
            <a:r>
              <a:rPr lang="en-US" u="sng" dirty="0"/>
              <a:t>high pCO2</a:t>
            </a:r>
            <a:r>
              <a:rPr lang="en-US" dirty="0"/>
              <a:t>  - </a:t>
            </a:r>
            <a:r>
              <a:rPr lang="en-US" u="sng" dirty="0"/>
              <a:t>1-yr </a:t>
            </a:r>
            <a:r>
              <a:rPr lang="en-US" u="sng" dirty="0" err="1"/>
              <a:t>olds</a:t>
            </a:r>
            <a:r>
              <a:rPr lang="en-US" sz="1600" i="1" dirty="0"/>
              <a:t> - Global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562598" y="1264759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6697" t="15215" b="68474"/>
          <a:stretch/>
        </p:blipFill>
        <p:spPr>
          <a:xfrm>
            <a:off x="745892" y="4664691"/>
            <a:ext cx="1279300" cy="992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6619357" y="1239277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6374391" y="400243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773591" y="100000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F2D7AB-C2DF-A349-96BD-671FEC42125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010" r="16583"/>
          <a:stretch/>
        </p:blipFill>
        <p:spPr>
          <a:xfrm>
            <a:off x="38057" y="1990531"/>
            <a:ext cx="3406892" cy="234286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2BF240B-C093-0744-91AF-D1A22F152473}"/>
              </a:ext>
            </a:extLst>
          </p:cNvPr>
          <p:cNvSpPr/>
          <p:nvPr/>
        </p:nvSpPr>
        <p:spPr>
          <a:xfrm rot="18836717">
            <a:off x="6488684" y="1262760"/>
            <a:ext cx="341457" cy="1148143"/>
          </a:xfrm>
          <a:prstGeom prst="ellipse">
            <a:avLst/>
          </a:prstGeom>
          <a:solidFill>
            <a:srgbClr val="02C6C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9B533D-1F3F-DA49-AFF3-CACC7BAB8F78}"/>
              </a:ext>
            </a:extLst>
          </p:cNvPr>
          <p:cNvSpPr/>
          <p:nvPr/>
        </p:nvSpPr>
        <p:spPr>
          <a:xfrm rot="1900268">
            <a:off x="5771829" y="1086489"/>
            <a:ext cx="302323" cy="680869"/>
          </a:xfrm>
          <a:prstGeom prst="ellipse">
            <a:avLst/>
          </a:prstGeom>
          <a:solidFill>
            <a:srgbClr val="FB817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662613" y="4607837"/>
            <a:ext cx="19651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Parental pCO2 exposure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90948-20D0-9241-977B-39A49E2B28EA}"/>
              </a:ext>
            </a:extLst>
          </p:cNvPr>
          <p:cNvSpPr/>
          <p:nvPr/>
        </p:nvSpPr>
        <p:spPr>
          <a:xfrm rot="16024228">
            <a:off x="5723538" y="3926697"/>
            <a:ext cx="900834" cy="3201552"/>
          </a:xfrm>
          <a:prstGeom prst="ellipse">
            <a:avLst/>
          </a:prstGeom>
          <a:solidFill>
            <a:srgbClr val="02C6C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6E531C-1CD4-1642-8162-6087B5B217A7}"/>
              </a:ext>
            </a:extLst>
          </p:cNvPr>
          <p:cNvSpPr/>
          <p:nvPr/>
        </p:nvSpPr>
        <p:spPr>
          <a:xfrm rot="16200000">
            <a:off x="5832097" y="4396639"/>
            <a:ext cx="598290" cy="3118484"/>
          </a:xfrm>
          <a:prstGeom prst="ellipse">
            <a:avLst/>
          </a:prstGeom>
          <a:solidFill>
            <a:srgbClr val="FB817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4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BA9835-A7B7-4B44-8D97-38849743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90" y="4073341"/>
            <a:ext cx="3604433" cy="269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FA1DF-7E8E-D741-AEEB-FA87A62AB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4690" y="1297697"/>
            <a:ext cx="3671631" cy="2696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423478" y="216102"/>
            <a:ext cx="771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survival differences during field deployment relate to parental pCO</a:t>
            </a:r>
            <a:r>
              <a:rPr lang="en-US" baseline="-25000" dirty="0"/>
              <a:t>2</a:t>
            </a:r>
            <a:r>
              <a:rPr lang="en-US" dirty="0"/>
              <a:t> exposure influencing gene expression?</a:t>
            </a:r>
            <a:endParaRPr lang="en-US" sz="16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7668223" y="1437397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7423257" y="420055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4822457" y="119812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7ECA1F-0E44-1249-92F2-FD4BF0293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3002" y="2687949"/>
            <a:ext cx="4369339" cy="23527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A2B64E-E51D-1E4B-A602-8B99EE5E8E25}"/>
              </a:ext>
            </a:extLst>
          </p:cNvPr>
          <p:cNvSpPr txBox="1"/>
          <p:nvPr/>
        </p:nvSpPr>
        <p:spPr>
          <a:xfrm>
            <a:off x="633465" y="4992270"/>
            <a:ext cx="3945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Fidalgo</a:t>
            </a:r>
            <a:r>
              <a:rPr lang="en-US" sz="1100" dirty="0"/>
              <a:t> Bay	 </a:t>
            </a:r>
            <a:r>
              <a:rPr lang="en-US" sz="1100" dirty="0" err="1"/>
              <a:t>Dabob</a:t>
            </a:r>
            <a:r>
              <a:rPr lang="en-US" sz="1100" dirty="0"/>
              <a:t> Bay	 Oyster Bay F1  Oyster Bay F2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A6402050-8C51-DE4A-9891-4B502AEFB5F7}"/>
              </a:ext>
            </a:extLst>
          </p:cNvPr>
          <p:cNvSpPr/>
          <p:nvPr/>
        </p:nvSpPr>
        <p:spPr>
          <a:xfrm>
            <a:off x="126839" y="2545849"/>
            <a:ext cx="2481330" cy="2842055"/>
          </a:xfrm>
          <a:prstGeom prst="frame">
            <a:avLst>
              <a:gd name="adj1" fmla="val 14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BB211-905A-1948-89C3-897F593A7E5D}"/>
              </a:ext>
            </a:extLst>
          </p:cNvPr>
          <p:cNvSpPr txBox="1"/>
          <p:nvPr/>
        </p:nvSpPr>
        <p:spPr>
          <a:xfrm>
            <a:off x="392232" y="1656329"/>
            <a:ext cx="332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Survival ~1 </a:t>
            </a:r>
            <a:r>
              <a:rPr lang="en-US" sz="1600" dirty="0" err="1"/>
              <a:t>yr</a:t>
            </a:r>
            <a:r>
              <a:rPr lang="en-US" sz="1600" dirty="0"/>
              <a:t> old offspring in field differed by parental pCO2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3667A-D269-1E4A-A74A-7A34A155B4DC}"/>
              </a:ext>
            </a:extLst>
          </p:cNvPr>
          <p:cNvSpPr/>
          <p:nvPr/>
        </p:nvSpPr>
        <p:spPr>
          <a:xfrm>
            <a:off x="428316" y="5680270"/>
            <a:ext cx="205149" cy="223012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4BB4E5-683C-4244-8F0B-6F01281B5969}"/>
              </a:ext>
            </a:extLst>
          </p:cNvPr>
          <p:cNvSpPr/>
          <p:nvPr/>
        </p:nvSpPr>
        <p:spPr>
          <a:xfrm>
            <a:off x="428311" y="6084139"/>
            <a:ext cx="205154" cy="223017"/>
          </a:xfrm>
          <a:prstGeom prst="rect">
            <a:avLst/>
          </a:prstGeom>
          <a:solidFill>
            <a:srgbClr val="8C8B8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3256B-F085-864F-90BD-AD252100761F}"/>
              </a:ext>
            </a:extLst>
          </p:cNvPr>
          <p:cNvSpPr txBox="1"/>
          <p:nvPr/>
        </p:nvSpPr>
        <p:spPr>
          <a:xfrm>
            <a:off x="621741" y="5667317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ambient parental pCO2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34377-9BC9-1C46-87FD-C7B7426DDDFC}"/>
              </a:ext>
            </a:extLst>
          </p:cNvPr>
          <p:cNvSpPr txBox="1"/>
          <p:nvPr/>
        </p:nvSpPr>
        <p:spPr>
          <a:xfrm>
            <a:off x="633465" y="6030157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high parental pCO2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24A52-5E05-4E4A-9A9E-694EFE727F3D}"/>
              </a:ext>
            </a:extLst>
          </p:cNvPr>
          <p:cNvSpPr txBox="1"/>
          <p:nvPr/>
        </p:nvSpPr>
        <p:spPr>
          <a:xfrm>
            <a:off x="5826559" y="89677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Gene Expression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37B239-DAA0-134A-8C71-EDC219D90FF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8882" t="18104" r="924" b="71491"/>
          <a:stretch/>
        </p:blipFill>
        <p:spPr>
          <a:xfrm>
            <a:off x="5719485" y="2938713"/>
            <a:ext cx="980371" cy="6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8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4CCE4-6ABB-C746-B20F-BC8AB5138C64}"/>
              </a:ext>
            </a:extLst>
          </p:cNvPr>
          <p:cNvSpPr txBox="1"/>
          <p:nvPr/>
        </p:nvSpPr>
        <p:spPr>
          <a:xfrm>
            <a:off x="589659" y="152103"/>
            <a:ext cx="796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 … there’s a catch. </a:t>
            </a:r>
          </a:p>
          <a:p>
            <a:r>
              <a:rPr lang="en-US" dirty="0"/>
              <a:t>Each population / treatment group is genetically distinct.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8E638-946F-CD44-83FF-DAFC1B7B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3892" r="3777"/>
          <a:stretch/>
        </p:blipFill>
        <p:spPr>
          <a:xfrm>
            <a:off x="2445488" y="890366"/>
            <a:ext cx="5730949" cy="5967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07EF0-A44F-AC46-A450-76B9238CBBC6}"/>
              </a:ext>
            </a:extLst>
          </p:cNvPr>
          <p:cNvSpPr txBox="1"/>
          <p:nvPr/>
        </p:nvSpPr>
        <p:spPr>
          <a:xfrm>
            <a:off x="478465" y="1669312"/>
            <a:ext cx="169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PCA biplots from SNPs</a:t>
            </a:r>
          </a:p>
          <a:p>
            <a:endParaRPr lang="en-US" i="1" dirty="0"/>
          </a:p>
          <a:p>
            <a:r>
              <a:rPr lang="en-US" sz="1400" i="1" dirty="0"/>
              <a:t>each color = population + parental pCO2 group</a:t>
            </a:r>
            <a:endParaRPr lang="en-US" i="1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CBC3613-DC97-674B-BA1C-DF3A19ECA173}"/>
              </a:ext>
            </a:extLst>
          </p:cNvPr>
          <p:cNvSpPr/>
          <p:nvPr/>
        </p:nvSpPr>
        <p:spPr>
          <a:xfrm>
            <a:off x="5326910" y="2477384"/>
            <a:ext cx="1254643" cy="1244009"/>
          </a:xfrm>
          <a:prstGeom prst="frame">
            <a:avLst>
              <a:gd name="adj1" fmla="val 1483"/>
            </a:avLst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9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D8D1619-A8F5-FD41-B221-1D40C05C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5"/>
          <a:stretch/>
        </p:blipFill>
        <p:spPr>
          <a:xfrm>
            <a:off x="168897" y="1885121"/>
            <a:ext cx="4243615" cy="3107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BE5BB-3A93-C84E-89EB-FD93B6E811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564" y="1871296"/>
            <a:ext cx="4299036" cy="3222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4CCE4-6ABB-C746-B20F-BC8AB5138C64}"/>
              </a:ext>
            </a:extLst>
          </p:cNvPr>
          <p:cNvSpPr txBox="1"/>
          <p:nvPr/>
        </p:nvSpPr>
        <p:spPr>
          <a:xfrm>
            <a:off x="589659" y="227589"/>
            <a:ext cx="79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there are many siblings.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5F294-C961-6E4D-88DB-2956EBB9C1B9}"/>
              </a:ext>
            </a:extLst>
          </p:cNvPr>
          <p:cNvSpPr txBox="1"/>
          <p:nvPr/>
        </p:nvSpPr>
        <p:spPr>
          <a:xfrm>
            <a:off x="1677933" y="1504013"/>
            <a:ext cx="107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9C820-6024-9842-9991-E3C5E41B61D8}"/>
              </a:ext>
            </a:extLst>
          </p:cNvPr>
          <p:cNvSpPr txBox="1"/>
          <p:nvPr/>
        </p:nvSpPr>
        <p:spPr>
          <a:xfrm>
            <a:off x="6335629" y="152286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808BF-0851-6E42-9A7D-6FF38DD96F88}"/>
              </a:ext>
            </a:extLst>
          </p:cNvPr>
          <p:cNvSpPr txBox="1"/>
          <p:nvPr/>
        </p:nvSpPr>
        <p:spPr>
          <a:xfrm>
            <a:off x="644838" y="2098128"/>
            <a:ext cx="120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(same father)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4A3CD-9E62-4F43-92EC-368E4E176737}"/>
              </a:ext>
            </a:extLst>
          </p:cNvPr>
          <p:cNvSpPr txBox="1"/>
          <p:nvPr/>
        </p:nvSpPr>
        <p:spPr>
          <a:xfrm>
            <a:off x="2274925" y="3346210"/>
            <a:ext cx="94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(same mother)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0AAA97-CD34-5E49-9591-2EEBC1FEDD57}"/>
              </a:ext>
            </a:extLst>
          </p:cNvPr>
          <p:cNvSpPr/>
          <p:nvPr/>
        </p:nvSpPr>
        <p:spPr>
          <a:xfrm rot="18747797">
            <a:off x="1643471" y="2126685"/>
            <a:ext cx="1005855" cy="461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9F84A2-A9D9-EB46-ADF6-15E45EA9CC54}"/>
              </a:ext>
            </a:extLst>
          </p:cNvPr>
          <p:cNvCxnSpPr/>
          <p:nvPr/>
        </p:nvCxnSpPr>
        <p:spPr>
          <a:xfrm>
            <a:off x="1424761" y="2222205"/>
            <a:ext cx="4727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E0AD60E-B11C-C142-92F4-89BBE8BF0950}"/>
              </a:ext>
            </a:extLst>
          </p:cNvPr>
          <p:cNvSpPr/>
          <p:nvPr/>
        </p:nvSpPr>
        <p:spPr>
          <a:xfrm rot="2444990">
            <a:off x="2421215" y="2452739"/>
            <a:ext cx="760500" cy="352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20244B-6B35-D54A-8C3B-81AE8EFEEE8F}"/>
              </a:ext>
            </a:extLst>
          </p:cNvPr>
          <p:cNvCxnSpPr>
            <a:cxnSpLocks/>
          </p:cNvCxnSpPr>
          <p:nvPr/>
        </p:nvCxnSpPr>
        <p:spPr>
          <a:xfrm flipV="1">
            <a:off x="2801465" y="2949265"/>
            <a:ext cx="134437" cy="407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3823D7A-BBB5-8E4B-9761-ECB43AA3F5BF}"/>
              </a:ext>
            </a:extLst>
          </p:cNvPr>
          <p:cNvSpPr/>
          <p:nvPr/>
        </p:nvSpPr>
        <p:spPr>
          <a:xfrm rot="2444990">
            <a:off x="2495911" y="2318914"/>
            <a:ext cx="351283" cy="352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8760F7-9D0E-9A49-BF90-D71412D3C7F6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2219064" y="2628653"/>
            <a:ext cx="337452" cy="35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A4FD-1F93-8C46-9DD5-2B9593D366BB}"/>
              </a:ext>
            </a:extLst>
          </p:cNvPr>
          <p:cNvSpPr txBox="1"/>
          <p:nvPr/>
        </p:nvSpPr>
        <p:spPr>
          <a:xfrm>
            <a:off x="1543703" y="3019886"/>
            <a:ext cx="94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 sibs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716DA6C-A2E4-E64E-A266-F845CF3F7BB2}"/>
              </a:ext>
            </a:extLst>
          </p:cNvPr>
          <p:cNvSpPr/>
          <p:nvPr/>
        </p:nvSpPr>
        <p:spPr>
          <a:xfrm>
            <a:off x="2564316" y="2195725"/>
            <a:ext cx="806204" cy="1323365"/>
          </a:xfrm>
          <a:prstGeom prst="arc">
            <a:avLst>
              <a:gd name="adj1" fmla="val 14813950"/>
              <a:gd name="adj2" fmla="val 1352457"/>
            </a:avLst>
          </a:prstGeom>
          <a:ln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9F43C-2050-0343-81C2-139BEE2914C9}"/>
              </a:ext>
            </a:extLst>
          </p:cNvPr>
          <p:cNvSpPr txBox="1"/>
          <p:nvPr/>
        </p:nvSpPr>
        <p:spPr>
          <a:xfrm>
            <a:off x="3206701" y="2003588"/>
            <a:ext cx="118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 (same father)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30EA004-333E-2346-B1C7-BD1C351AC89F}"/>
              </a:ext>
            </a:extLst>
          </p:cNvPr>
          <p:cNvSpPr/>
          <p:nvPr/>
        </p:nvSpPr>
        <p:spPr>
          <a:xfrm rot="426040">
            <a:off x="4927727" y="4269821"/>
            <a:ext cx="1557276" cy="3021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D83C7-4467-D541-A0C1-99566E8D56D2}"/>
              </a:ext>
            </a:extLst>
          </p:cNvPr>
          <p:cNvSpPr txBox="1"/>
          <p:nvPr/>
        </p:nvSpPr>
        <p:spPr>
          <a:xfrm>
            <a:off x="4780010" y="4919347"/>
            <a:ext cx="94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 sibs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A0C7E-A4EF-EF45-807B-0122B2B88CC7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5254145" y="4583293"/>
            <a:ext cx="210484" cy="336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53A8D67-AC8E-5A4D-82B4-070D46D68917}"/>
              </a:ext>
            </a:extLst>
          </p:cNvPr>
          <p:cNvSpPr/>
          <p:nvPr/>
        </p:nvSpPr>
        <p:spPr>
          <a:xfrm rot="20234732">
            <a:off x="5046642" y="3563890"/>
            <a:ext cx="2355681" cy="4281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75242C-8124-9E41-BA4A-AD68E1892A38}"/>
              </a:ext>
            </a:extLst>
          </p:cNvPr>
          <p:cNvSpPr txBox="1"/>
          <p:nvPr/>
        </p:nvSpPr>
        <p:spPr>
          <a:xfrm>
            <a:off x="5157702" y="2959387"/>
            <a:ext cx="14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</a:t>
            </a:r>
          </a:p>
          <a:p>
            <a:r>
              <a:rPr lang="en-US" sz="1200" dirty="0"/>
              <a:t>(same mother)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0D05FB-0BE7-0B47-9F43-C00BD55E64DB}"/>
              </a:ext>
            </a:extLst>
          </p:cNvPr>
          <p:cNvCxnSpPr>
            <a:cxnSpLocks/>
          </p:cNvCxnSpPr>
          <p:nvPr/>
        </p:nvCxnSpPr>
        <p:spPr>
          <a:xfrm>
            <a:off x="5711134" y="3346210"/>
            <a:ext cx="127050" cy="272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FC65EC-B0AB-DA4E-AB5D-536EB9609BC4}"/>
              </a:ext>
            </a:extLst>
          </p:cNvPr>
          <p:cNvSpPr txBox="1"/>
          <p:nvPr/>
        </p:nvSpPr>
        <p:spPr>
          <a:xfrm>
            <a:off x="1897490" y="5600318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include </a:t>
            </a:r>
            <a:r>
              <a:rPr lang="en-US" dirty="0" err="1"/>
              <a:t>Fidalgo</a:t>
            </a:r>
            <a:r>
              <a:rPr lang="en-US" dirty="0"/>
              <a:t> Bay non-sibs in 1-yr old DEG analysis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9E89F7-7228-D742-8001-46E974FAFB05}"/>
              </a:ext>
            </a:extLst>
          </p:cNvPr>
          <p:cNvSpPr txBox="1"/>
          <p:nvPr/>
        </p:nvSpPr>
        <p:spPr>
          <a:xfrm>
            <a:off x="-840132" y="4497191"/>
            <a:ext cx="27149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639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10B628-13FF-5A46-A9ED-C0FF93074B25}"/>
              </a:ext>
            </a:extLst>
          </p:cNvPr>
          <p:cNvSpPr txBox="1"/>
          <p:nvPr/>
        </p:nvSpPr>
        <p:spPr>
          <a:xfrm>
            <a:off x="716283" y="217532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5 DEGs that common among all 4 NON-SIBS sample combinations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10938-AC96-6E45-91C2-F08BADDA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2" y="-1317903"/>
            <a:ext cx="1819575" cy="1122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572325-E60C-1B49-8777-5CD39F172F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5400" y="-1247708"/>
            <a:ext cx="1819575" cy="11224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62C24-5634-2B4C-A852-7F2D4CA123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3092" y="-1119698"/>
            <a:ext cx="1819575" cy="11224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0E757-B19E-5C4A-BB11-07B9F8D023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7739" y="-1119698"/>
            <a:ext cx="1930683" cy="1191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EA968-271E-E944-BE33-61D1D5C3F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5602" y="1334752"/>
            <a:ext cx="7838746" cy="4835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71244-70DE-544E-ABCA-010404CD2737}"/>
              </a:ext>
            </a:extLst>
          </p:cNvPr>
          <p:cNvSpPr txBox="1"/>
          <p:nvPr/>
        </p:nvSpPr>
        <p:spPr>
          <a:xfrm>
            <a:off x="926905" y="2576449"/>
            <a:ext cx="186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Helicase with zinc finger domain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5A8E-379F-104F-87C0-CBFE7E8D7010}"/>
              </a:ext>
            </a:extLst>
          </p:cNvPr>
          <p:cNvSpPr txBox="1"/>
          <p:nvPr/>
        </p:nvSpPr>
        <p:spPr>
          <a:xfrm>
            <a:off x="5993903" y="4195482"/>
            <a:ext cx="28542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One annotated – BP include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nuclear-transcribed mRNA catabolic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positive regulation of transcription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regulation of lipid metabolic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0DDED-23A0-8C45-A636-3289D2C54170}"/>
              </a:ext>
            </a:extLst>
          </p:cNvPr>
          <p:cNvSpPr txBox="1"/>
          <p:nvPr/>
        </p:nvSpPr>
        <p:spPr>
          <a:xfrm>
            <a:off x="5234807" y="68115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all that impressive to me</a:t>
            </a:r>
          </a:p>
        </p:txBody>
      </p:sp>
    </p:spTree>
    <p:extLst>
      <p:ext uri="{BB962C8B-B14F-4D97-AF65-F5344CB8AC3E}">
        <p14:creationId xmlns:p14="http://schemas.microsoft.com/office/powerpoint/2010/main" val="261615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1049980" y="341278"/>
            <a:ext cx="795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option 2: </a:t>
            </a:r>
            <a:r>
              <a:rPr lang="en-US" sz="2000" dirty="0" err="1"/>
              <a:t>Gentotype</a:t>
            </a:r>
            <a:r>
              <a:rPr lang="en-US" sz="2000" dirty="0"/>
              <a:t>-dependent expression differences among populations, life stages of Olympia </a:t>
            </a:r>
            <a:r>
              <a:rPr lang="en-US" sz="2000" dirty="0" err="1"/>
              <a:t>osyter</a:t>
            </a:r>
            <a:endParaRPr lang="en-US" sz="20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BD93C-439F-4349-AEF7-B48AAFD2589F}"/>
              </a:ext>
            </a:extLst>
          </p:cNvPr>
          <p:cNvGrpSpPr/>
          <p:nvPr/>
        </p:nvGrpSpPr>
        <p:grpSpPr>
          <a:xfrm>
            <a:off x="1049980" y="1471351"/>
            <a:ext cx="6636651" cy="3472605"/>
            <a:chOff x="-458046" y="3972753"/>
            <a:chExt cx="4678422" cy="244797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A66262C-3CC5-5646-91F3-E92FD44539F0}"/>
                </a:ext>
              </a:extLst>
            </p:cNvPr>
            <p:cNvSpPr/>
            <p:nvPr/>
          </p:nvSpPr>
          <p:spPr>
            <a:xfrm>
              <a:off x="-458046" y="3972753"/>
              <a:ext cx="1316569" cy="1006690"/>
            </a:xfrm>
            <a:prstGeom prst="rect">
              <a:avLst/>
            </a:prstGeom>
            <a:solidFill>
              <a:srgbClr val="6CA20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Fidalgo</a:t>
              </a:r>
              <a:r>
                <a:rPr lang="en-US" sz="2000" dirty="0"/>
                <a:t> Bay</a:t>
              </a:r>
            </a:p>
            <a:p>
              <a:pPr algn="ctr"/>
              <a:r>
                <a:rPr lang="en-US" sz="1600" i="1" dirty="0"/>
                <a:t>Fast growing &amp; larger</a:t>
              </a:r>
              <a:endParaRPr lang="en-US" sz="2000" i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86FF05A-4CC8-8946-A9A5-1EF07B743BE9}"/>
                </a:ext>
              </a:extLst>
            </p:cNvPr>
            <p:cNvSpPr/>
            <p:nvPr/>
          </p:nvSpPr>
          <p:spPr>
            <a:xfrm>
              <a:off x="1222880" y="3972753"/>
              <a:ext cx="1316570" cy="1006689"/>
            </a:xfrm>
            <a:prstGeom prst="rect">
              <a:avLst/>
            </a:prstGeom>
            <a:solidFill>
              <a:srgbClr val="F35D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Dabob</a:t>
              </a:r>
              <a:r>
                <a:rPr lang="en-US" sz="2000" dirty="0"/>
                <a:t> Bay</a:t>
              </a:r>
            </a:p>
            <a:p>
              <a:pPr algn="ctr"/>
              <a:r>
                <a:rPr lang="en-US" sz="1600" i="1" dirty="0"/>
                <a:t>Smaller</a:t>
              </a:r>
            </a:p>
            <a:p>
              <a:pPr algn="ctr"/>
              <a:r>
                <a:rPr lang="en-US" sz="1600" i="1" dirty="0"/>
                <a:t>Resilient larvae</a:t>
              </a:r>
            </a:p>
            <a:p>
              <a:pPr algn="ctr"/>
              <a:r>
                <a:rPr lang="en-US" sz="1600" i="1" dirty="0"/>
                <a:t>Black in color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6B732C-36DC-214F-8CD6-F776CED56330}"/>
                </a:ext>
              </a:extLst>
            </p:cNvPr>
            <p:cNvSpPr/>
            <p:nvPr/>
          </p:nvSpPr>
          <p:spPr>
            <a:xfrm>
              <a:off x="2903806" y="5424779"/>
              <a:ext cx="1316570" cy="995946"/>
            </a:xfrm>
            <a:prstGeom prst="rect">
              <a:avLst/>
            </a:prstGeom>
            <a:solidFill>
              <a:srgbClr val="B95E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Oyster Bay C2</a:t>
              </a:r>
            </a:p>
            <a:p>
              <a:pPr algn="ctr"/>
              <a:r>
                <a:rPr lang="en-US" sz="1600" dirty="0"/>
                <a:t>(inbred, from C1)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C66E17-D162-A942-91F3-BFACD47FDC28}"/>
                </a:ext>
              </a:extLst>
            </p:cNvPr>
            <p:cNvSpPr/>
            <p:nvPr/>
          </p:nvSpPr>
          <p:spPr>
            <a:xfrm>
              <a:off x="2903806" y="3983496"/>
              <a:ext cx="1316570" cy="995946"/>
            </a:xfrm>
            <a:prstGeom prst="rect">
              <a:avLst/>
            </a:prstGeom>
            <a:solidFill>
              <a:srgbClr val="17B3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Oyster Bay C1 </a:t>
              </a:r>
            </a:p>
            <a:p>
              <a:pPr algn="ctr"/>
              <a:r>
                <a:rPr lang="en-US" sz="1600" i="1" dirty="0"/>
                <a:t>High reproductive output</a:t>
              </a:r>
              <a:endParaRPr lang="en-US" sz="2000" i="1" dirty="0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ADA1DD2-44CF-6D43-9149-AA164F35F697}"/>
              </a:ext>
            </a:extLst>
          </p:cNvPr>
          <p:cNvCxnSpPr>
            <a:cxnSpLocks/>
            <a:stCxn id="63" idx="2"/>
            <a:endCxn id="62" idx="0"/>
          </p:cNvCxnSpPr>
          <p:nvPr/>
        </p:nvCxnSpPr>
        <p:spPr>
          <a:xfrm>
            <a:off x="6752810" y="2899404"/>
            <a:ext cx="0" cy="631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D83DDE1-EB24-5342-9242-0AB965F9ABCF}"/>
              </a:ext>
            </a:extLst>
          </p:cNvPr>
          <p:cNvSpPr txBox="1"/>
          <p:nvPr/>
        </p:nvSpPr>
        <p:spPr>
          <a:xfrm>
            <a:off x="1176080" y="3461532"/>
            <a:ext cx="54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populations (four cohorts)</a:t>
            </a:r>
          </a:p>
          <a:p>
            <a:r>
              <a:rPr lang="en-US" dirty="0"/>
              <a:t>2-3 life stages (adult, larvae, 1-yr old)</a:t>
            </a:r>
          </a:p>
        </p:txBody>
      </p:sp>
    </p:spTree>
    <p:extLst>
      <p:ext uri="{BB962C8B-B14F-4D97-AF65-F5344CB8AC3E}">
        <p14:creationId xmlns:p14="http://schemas.microsoft.com/office/powerpoint/2010/main" val="252680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013999" y="218662"/>
            <a:ext cx="547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Adults</a:t>
            </a:r>
            <a:endParaRPr lang="en-US" sz="2000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82EE-62AF-F74E-99FC-3D49ED2FB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" t="5297" r="23206"/>
          <a:stretch/>
        </p:blipFill>
        <p:spPr>
          <a:xfrm>
            <a:off x="141740" y="1131537"/>
            <a:ext cx="4513159" cy="3593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1863524" y="7622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4E918-B077-C344-8E95-F9C35D345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9" t="42600" r="4872" b="39139"/>
          <a:stretch/>
        </p:blipFill>
        <p:spPr>
          <a:xfrm>
            <a:off x="1244978" y="5298179"/>
            <a:ext cx="1916628" cy="1181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9362D6-C834-714F-AC6F-813AF14A0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4" t="6205" r="24032"/>
          <a:stretch/>
        </p:blipFill>
        <p:spPr>
          <a:xfrm>
            <a:off x="4704118" y="1131537"/>
            <a:ext cx="4379481" cy="3593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428961" y="74750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73D2F6-1526-784A-83A1-1D050CE56E45}"/>
              </a:ext>
            </a:extLst>
          </p:cNvPr>
          <p:cNvGrpSpPr/>
          <p:nvPr/>
        </p:nvGrpSpPr>
        <p:grpSpPr>
          <a:xfrm>
            <a:off x="5337438" y="5012306"/>
            <a:ext cx="3251852" cy="1637665"/>
            <a:chOff x="5337438" y="5001673"/>
            <a:chExt cx="3251852" cy="163766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05257D-2D02-044E-B86A-951FF30A70AA}"/>
                </a:ext>
              </a:extLst>
            </p:cNvPr>
            <p:cNvGrpSpPr/>
            <p:nvPr/>
          </p:nvGrpSpPr>
          <p:grpSpPr>
            <a:xfrm>
              <a:off x="5337438" y="5357751"/>
              <a:ext cx="3251852" cy="1281587"/>
              <a:chOff x="719232" y="4099491"/>
              <a:chExt cx="3251852" cy="128158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47998-5860-8646-9E0C-2989282A0CC0}"/>
                  </a:ext>
                </a:extLst>
              </p:cNvPr>
              <p:cNvSpPr/>
              <p:nvPr/>
            </p:nvSpPr>
            <p:spPr>
              <a:xfrm>
                <a:off x="719232" y="4955776"/>
                <a:ext cx="712381" cy="425302"/>
              </a:xfrm>
              <a:prstGeom prst="rect">
                <a:avLst/>
              </a:prstGeom>
              <a:solidFill>
                <a:srgbClr val="6A8F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Fidalgo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DC173E-7952-8444-9BF2-4C01B80081C2}"/>
                  </a:ext>
                </a:extLst>
              </p:cNvPr>
              <p:cNvSpPr/>
              <p:nvPr/>
            </p:nvSpPr>
            <p:spPr>
              <a:xfrm>
                <a:off x="2002658" y="4099491"/>
                <a:ext cx="712381" cy="425302"/>
              </a:xfrm>
              <a:prstGeom prst="rect">
                <a:avLst/>
              </a:prstGeom>
              <a:solidFill>
                <a:srgbClr val="81B7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Dabob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2E3F7A8-A8D5-9B44-8944-3DF000ADC2F3}"/>
                  </a:ext>
                </a:extLst>
              </p:cNvPr>
              <p:cNvSpPr/>
              <p:nvPr/>
            </p:nvSpPr>
            <p:spPr>
              <a:xfrm>
                <a:off x="3258703" y="4955776"/>
                <a:ext cx="712381" cy="425302"/>
              </a:xfrm>
              <a:prstGeom prst="rect">
                <a:avLst/>
              </a:prstGeom>
              <a:solidFill>
                <a:srgbClr val="9B6D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043D22D-578D-BC47-995F-AFE9BD317C8C}"/>
                  </a:ext>
                </a:extLst>
              </p:cNvPr>
              <p:cNvCxnSpPr>
                <a:stCxn id="24" idx="1"/>
                <a:endCxn id="22" idx="0"/>
              </p:cNvCxnSpPr>
              <p:nvPr/>
            </p:nvCxnSpPr>
            <p:spPr>
              <a:xfrm flipH="1">
                <a:off x="1075423" y="4312142"/>
                <a:ext cx="92723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9CC8FA6-206E-8B48-BC46-BC62C1ED2B0A}"/>
                  </a:ext>
                </a:extLst>
              </p:cNvPr>
              <p:cNvCxnSpPr>
                <a:cxnSpLocks/>
                <a:stCxn id="26" idx="0"/>
                <a:endCxn id="24" idx="3"/>
              </p:cNvCxnSpPr>
              <p:nvPr/>
            </p:nvCxnSpPr>
            <p:spPr>
              <a:xfrm flipH="1" flipV="1">
                <a:off x="2715039" y="4312142"/>
                <a:ext cx="89985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AFE7DD4-39DD-1140-BC77-5871BF7C467B}"/>
                  </a:ext>
                </a:extLst>
              </p:cNvPr>
              <p:cNvCxnSpPr>
                <a:cxnSpLocks/>
                <a:stCxn id="26" idx="1"/>
                <a:endCxn id="22" idx="3"/>
              </p:cNvCxnSpPr>
              <p:nvPr/>
            </p:nvCxnSpPr>
            <p:spPr>
              <a:xfrm flipH="1">
                <a:off x="1431613" y="5168427"/>
                <a:ext cx="1827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1F94F0-4B5C-6E4B-BD34-88253B0CC720}"/>
                  </a:ext>
                </a:extLst>
              </p:cNvPr>
              <p:cNvSpPr txBox="1"/>
              <p:nvPr/>
            </p:nvSpPr>
            <p:spPr>
              <a:xfrm>
                <a:off x="1204015" y="4384181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689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D97750-5B4E-A94F-86A1-ABD372CCCD3E}"/>
                  </a:ext>
                </a:extLst>
              </p:cNvPr>
              <p:cNvSpPr txBox="1"/>
              <p:nvPr/>
            </p:nvSpPr>
            <p:spPr>
              <a:xfrm>
                <a:off x="3056111" y="4362915"/>
                <a:ext cx="50206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1,107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849C12-2A6D-E243-B6FF-C67748CA3875}"/>
                  </a:ext>
                </a:extLst>
              </p:cNvPr>
              <p:cNvSpPr txBox="1"/>
              <p:nvPr/>
            </p:nvSpPr>
            <p:spPr>
              <a:xfrm>
                <a:off x="2095795" y="4932801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450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9F833A-1586-5B48-AEA9-9D218C9726EF}"/>
                </a:ext>
              </a:extLst>
            </p:cNvPr>
            <p:cNvSpPr txBox="1"/>
            <p:nvPr/>
          </p:nvSpPr>
          <p:spPr>
            <a:xfrm>
              <a:off x="5588276" y="5001673"/>
              <a:ext cx="26111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No. of DEGs among cohorts, Adults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47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36DBD-9E21-DC4F-9B17-B1DE6CEF7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1"/>
          <a:stretch/>
        </p:blipFill>
        <p:spPr>
          <a:xfrm>
            <a:off x="628650" y="1621191"/>
            <a:ext cx="8515350" cy="5018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414B0D-7E26-8D40-9A62-80E229098AA8}"/>
              </a:ext>
            </a:extLst>
          </p:cNvPr>
          <p:cNvSpPr txBox="1"/>
          <p:nvPr/>
        </p:nvSpPr>
        <p:spPr>
          <a:xfrm>
            <a:off x="2013999" y="218662"/>
            <a:ext cx="547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Adults</a:t>
            </a:r>
            <a:endParaRPr lang="en-US" sz="2000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B6822-172F-B24F-B04E-903EE8B15802}"/>
              </a:ext>
            </a:extLst>
          </p:cNvPr>
          <p:cNvSpPr txBox="1"/>
          <p:nvPr/>
        </p:nvSpPr>
        <p:spPr>
          <a:xfrm>
            <a:off x="2545080" y="1002546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DEGs from pairwise comparisons</a:t>
            </a:r>
          </a:p>
        </p:txBody>
      </p:sp>
    </p:spTree>
    <p:extLst>
      <p:ext uri="{BB962C8B-B14F-4D97-AF65-F5344CB8AC3E}">
        <p14:creationId xmlns:p14="http://schemas.microsoft.com/office/powerpoint/2010/main" val="181630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339605" y="250836"/>
            <a:ext cx="558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Larvae</a:t>
            </a:r>
            <a:endParaRPr lang="en-US" sz="2000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596224" y="6112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163134" y="318401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A9381-B57E-2443-8CE3-AE44A68B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64" r="18736" b="10176"/>
          <a:stretch/>
        </p:blipFill>
        <p:spPr>
          <a:xfrm>
            <a:off x="220180" y="957326"/>
            <a:ext cx="5118761" cy="2772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AA21C-4A97-F647-B605-369F9BEE7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37" t="39799" r="747" b="37842"/>
          <a:stretch/>
        </p:blipFill>
        <p:spPr>
          <a:xfrm>
            <a:off x="6470186" y="1254042"/>
            <a:ext cx="1632572" cy="126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296EB-90D4-964A-B15F-F8983DE098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568" r="22919"/>
          <a:stretch/>
        </p:blipFill>
        <p:spPr>
          <a:xfrm>
            <a:off x="4898320" y="3516307"/>
            <a:ext cx="4130067" cy="31212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F88901-09D9-8247-8CA9-72DEDB6B8012}"/>
              </a:ext>
            </a:extLst>
          </p:cNvPr>
          <p:cNvGrpSpPr/>
          <p:nvPr/>
        </p:nvGrpSpPr>
        <p:grpSpPr>
          <a:xfrm>
            <a:off x="772395" y="3983831"/>
            <a:ext cx="3286678" cy="2576061"/>
            <a:chOff x="772395" y="3983831"/>
            <a:chExt cx="3286678" cy="257606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969D0E-2EDB-A94A-84C5-700C237703D8}"/>
                </a:ext>
              </a:extLst>
            </p:cNvPr>
            <p:cNvGrpSpPr/>
            <p:nvPr/>
          </p:nvGrpSpPr>
          <p:grpSpPr>
            <a:xfrm>
              <a:off x="772395" y="4333407"/>
              <a:ext cx="3251852" cy="2226485"/>
              <a:chOff x="719232" y="4099491"/>
              <a:chExt cx="3251852" cy="222648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035A70-4FEB-254F-AB0E-B10E293C7635}"/>
                  </a:ext>
                </a:extLst>
              </p:cNvPr>
              <p:cNvSpPr/>
              <p:nvPr/>
            </p:nvSpPr>
            <p:spPr>
              <a:xfrm>
                <a:off x="719232" y="4955776"/>
                <a:ext cx="712381" cy="425302"/>
              </a:xfrm>
              <a:prstGeom prst="rect">
                <a:avLst/>
              </a:prstGeom>
              <a:solidFill>
                <a:srgbClr val="6A8F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Fidalgo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C91823-1EED-F047-870F-0D360BFF6555}"/>
                  </a:ext>
                </a:extLst>
              </p:cNvPr>
              <p:cNvSpPr/>
              <p:nvPr/>
            </p:nvSpPr>
            <p:spPr>
              <a:xfrm>
                <a:off x="2002658" y="4099491"/>
                <a:ext cx="712381" cy="425302"/>
              </a:xfrm>
              <a:prstGeom prst="rect">
                <a:avLst/>
              </a:prstGeom>
              <a:solidFill>
                <a:srgbClr val="81B7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Dabob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35D488-0A04-F54A-9A14-F66E1FD7928E}"/>
                  </a:ext>
                </a:extLst>
              </p:cNvPr>
              <p:cNvSpPr/>
              <p:nvPr/>
            </p:nvSpPr>
            <p:spPr>
              <a:xfrm>
                <a:off x="2002657" y="5900674"/>
                <a:ext cx="712381" cy="425302"/>
              </a:xfrm>
              <a:prstGeom prst="rect">
                <a:avLst/>
              </a:prstGeom>
              <a:solidFill>
                <a:srgbClr val="D34E5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51D3B7-8105-6E4D-9A73-881A477076C2}"/>
                  </a:ext>
                </a:extLst>
              </p:cNvPr>
              <p:cNvSpPr/>
              <p:nvPr/>
            </p:nvSpPr>
            <p:spPr>
              <a:xfrm>
                <a:off x="3258703" y="4955776"/>
                <a:ext cx="712381" cy="425302"/>
              </a:xfrm>
              <a:prstGeom prst="rect">
                <a:avLst/>
              </a:prstGeom>
              <a:solidFill>
                <a:srgbClr val="9B6D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56EAFD-555B-6245-ABCD-34F336310415}"/>
                  </a:ext>
                </a:extLst>
              </p:cNvPr>
              <p:cNvCxnSpPr>
                <a:stCxn id="16" idx="1"/>
                <a:endCxn id="14" idx="0"/>
              </p:cNvCxnSpPr>
              <p:nvPr/>
            </p:nvCxnSpPr>
            <p:spPr>
              <a:xfrm flipH="1">
                <a:off x="1075423" y="4312142"/>
                <a:ext cx="92723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80602-C596-4641-97FC-3EC6577BB14F}"/>
                  </a:ext>
                </a:extLst>
              </p:cNvPr>
              <p:cNvCxnSpPr>
                <a:cxnSpLocks/>
                <a:stCxn id="18" idx="0"/>
                <a:endCxn id="16" idx="3"/>
              </p:cNvCxnSpPr>
              <p:nvPr/>
            </p:nvCxnSpPr>
            <p:spPr>
              <a:xfrm flipH="1" flipV="1">
                <a:off x="2715039" y="4312142"/>
                <a:ext cx="89985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ED4F8C-3C19-A94B-BD63-1495647BD8B8}"/>
                  </a:ext>
                </a:extLst>
              </p:cNvPr>
              <p:cNvCxnSpPr>
                <a:cxnSpLocks/>
                <a:stCxn id="17" idx="1"/>
                <a:endCxn id="14" idx="2"/>
              </p:cNvCxnSpPr>
              <p:nvPr/>
            </p:nvCxnSpPr>
            <p:spPr>
              <a:xfrm flipH="1" flipV="1">
                <a:off x="1075423" y="5381078"/>
                <a:ext cx="927234" cy="7322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A8105B-BD01-DB47-A0C6-27075B752DEB}"/>
                  </a:ext>
                </a:extLst>
              </p:cNvPr>
              <p:cNvCxnSpPr>
                <a:cxnSpLocks/>
                <a:stCxn id="17" idx="3"/>
                <a:endCxn id="18" idx="2"/>
              </p:cNvCxnSpPr>
              <p:nvPr/>
            </p:nvCxnSpPr>
            <p:spPr>
              <a:xfrm flipV="1">
                <a:off x="2715038" y="5381078"/>
                <a:ext cx="899856" cy="7322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B0FAFD0-4CFE-8F42-9FD0-4CAF023B9C99}"/>
                  </a:ext>
                </a:extLst>
              </p:cNvPr>
              <p:cNvCxnSpPr>
                <a:cxnSpLocks/>
                <a:stCxn id="17" idx="0"/>
                <a:endCxn id="16" idx="2"/>
              </p:cNvCxnSpPr>
              <p:nvPr/>
            </p:nvCxnSpPr>
            <p:spPr>
              <a:xfrm flipV="1">
                <a:off x="2358848" y="4524793"/>
                <a:ext cx="1" cy="13758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9CD5586-562A-A448-9546-F711DCC67B71}"/>
                  </a:ext>
                </a:extLst>
              </p:cNvPr>
              <p:cNvCxnSpPr>
                <a:cxnSpLocks/>
                <a:stCxn id="18" idx="1"/>
                <a:endCxn id="14" idx="3"/>
              </p:cNvCxnSpPr>
              <p:nvPr/>
            </p:nvCxnSpPr>
            <p:spPr>
              <a:xfrm flipH="1">
                <a:off x="1431613" y="5168427"/>
                <a:ext cx="1827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9B92F7-BD1D-9E47-995C-4007A6E6BE59}"/>
                  </a:ext>
                </a:extLst>
              </p:cNvPr>
              <p:cNvSpPr txBox="1"/>
              <p:nvPr/>
            </p:nvSpPr>
            <p:spPr>
              <a:xfrm>
                <a:off x="1235914" y="4394814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296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4261E4-4DAB-2A47-8241-12C7491233FA}"/>
                  </a:ext>
                </a:extLst>
              </p:cNvPr>
              <p:cNvSpPr txBox="1"/>
              <p:nvPr/>
            </p:nvSpPr>
            <p:spPr>
              <a:xfrm>
                <a:off x="3034845" y="4394814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254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626625-9633-1E46-AB45-ED825E429BD0}"/>
                  </a:ext>
                </a:extLst>
              </p:cNvPr>
              <p:cNvSpPr txBox="1"/>
              <p:nvPr/>
            </p:nvSpPr>
            <p:spPr>
              <a:xfrm>
                <a:off x="3071227" y="5740688"/>
                <a:ext cx="25519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4D5341-9539-0A4E-A870-DE3087010940}"/>
                  </a:ext>
                </a:extLst>
              </p:cNvPr>
              <p:cNvSpPr txBox="1"/>
              <p:nvPr/>
            </p:nvSpPr>
            <p:spPr>
              <a:xfrm>
                <a:off x="1235914" y="5758930"/>
                <a:ext cx="41069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182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C83712-61BE-A84E-BCC6-1E945C749733}"/>
                  </a:ext>
                </a:extLst>
              </p:cNvPr>
              <p:cNvSpPr txBox="1"/>
              <p:nvPr/>
            </p:nvSpPr>
            <p:spPr>
              <a:xfrm>
                <a:off x="1562154" y="4962885"/>
                <a:ext cx="396262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762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4BEBA3-4211-464A-8B4D-58684C6EE672}"/>
                  </a:ext>
                </a:extLst>
              </p:cNvPr>
              <p:cNvSpPr txBox="1"/>
              <p:nvPr/>
            </p:nvSpPr>
            <p:spPr>
              <a:xfrm>
                <a:off x="2286442" y="4629340"/>
                <a:ext cx="410690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162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EE0C3D-755C-6540-A22E-F43D838ABBFE}"/>
                </a:ext>
              </a:extLst>
            </p:cNvPr>
            <p:cNvSpPr txBox="1"/>
            <p:nvPr/>
          </p:nvSpPr>
          <p:spPr>
            <a:xfrm>
              <a:off x="820238" y="3983831"/>
              <a:ext cx="323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No. of DEGs among cohorts, Larval offspring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2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77CCB-8C50-E04D-BDDC-CECF57BE6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0"/>
          <a:stretch/>
        </p:blipFill>
        <p:spPr>
          <a:xfrm>
            <a:off x="300765" y="1528490"/>
            <a:ext cx="8630720" cy="5078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39F51-B017-CA49-8A97-682A28A4FB70}"/>
              </a:ext>
            </a:extLst>
          </p:cNvPr>
          <p:cNvSpPr txBox="1"/>
          <p:nvPr/>
        </p:nvSpPr>
        <p:spPr>
          <a:xfrm>
            <a:off x="2339605" y="250836"/>
            <a:ext cx="558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Larvae</a:t>
            </a:r>
            <a:endParaRPr lang="en-US" sz="2000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522F1-DAA2-D849-A9B9-1AD150B57732}"/>
              </a:ext>
            </a:extLst>
          </p:cNvPr>
          <p:cNvSpPr txBox="1"/>
          <p:nvPr/>
        </p:nvSpPr>
        <p:spPr>
          <a:xfrm>
            <a:off x="2545080" y="1002546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DEGs from pairwise comparisons</a:t>
            </a:r>
          </a:p>
        </p:txBody>
      </p:sp>
    </p:spTree>
    <p:extLst>
      <p:ext uri="{BB962C8B-B14F-4D97-AF65-F5344CB8AC3E}">
        <p14:creationId xmlns:p14="http://schemas.microsoft.com/office/powerpoint/2010/main" val="12192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8B9BE-AC94-F24E-BD6C-6529E7EDC9FB}"/>
              </a:ext>
            </a:extLst>
          </p:cNvPr>
          <p:cNvSpPr/>
          <p:nvPr/>
        </p:nvSpPr>
        <p:spPr>
          <a:xfrm>
            <a:off x="669919" y="3831222"/>
            <a:ext cx="2401007" cy="943975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pCO2 exposure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593570" y="281578"/>
            <a:ext cx="7956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option 1: </a:t>
            </a:r>
          </a:p>
          <a:p>
            <a:r>
              <a:rPr lang="en-US" sz="2000" dirty="0"/>
              <a:t>Effect of </a:t>
            </a:r>
            <a:r>
              <a:rPr lang="en-US" sz="2000" u="sng" dirty="0"/>
              <a:t>high pCO</a:t>
            </a:r>
            <a:r>
              <a:rPr lang="en-US" sz="2000" u="sng" baseline="-25000" dirty="0"/>
              <a:t>2</a:t>
            </a:r>
            <a:r>
              <a:rPr lang="en-US" sz="2000" u="sng" dirty="0"/>
              <a:t> </a:t>
            </a:r>
            <a:r>
              <a:rPr lang="en-US" sz="2000" dirty="0"/>
              <a:t>exposure on Olympia oyster physiology across generations, life stages, &amp; populations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E3BF85-1970-8742-AFB7-870C7A2CA451}"/>
              </a:ext>
            </a:extLst>
          </p:cNvPr>
          <p:cNvGrpSpPr/>
          <p:nvPr/>
        </p:nvGrpSpPr>
        <p:grpSpPr>
          <a:xfrm>
            <a:off x="4474819" y="3319798"/>
            <a:ext cx="3976412" cy="1455399"/>
            <a:chOff x="4474819" y="3319798"/>
            <a:chExt cx="3976412" cy="145539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E1BD93C-439F-4349-AEF7-B48AAFD2589F}"/>
                </a:ext>
              </a:extLst>
            </p:cNvPr>
            <p:cNvGrpSpPr/>
            <p:nvPr/>
          </p:nvGrpSpPr>
          <p:grpSpPr>
            <a:xfrm>
              <a:off x="4474819" y="3919565"/>
              <a:ext cx="3976412" cy="855632"/>
              <a:chOff x="-458046" y="3972753"/>
              <a:chExt cx="4678422" cy="100669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66262C-3CC5-5646-91F3-E92FD44539F0}"/>
                  </a:ext>
                </a:extLst>
              </p:cNvPr>
              <p:cNvSpPr/>
              <p:nvPr/>
            </p:nvSpPr>
            <p:spPr>
              <a:xfrm>
                <a:off x="-458046" y="3972753"/>
                <a:ext cx="1316569" cy="1006690"/>
              </a:xfrm>
              <a:prstGeom prst="rect">
                <a:avLst/>
              </a:prstGeom>
              <a:solidFill>
                <a:srgbClr val="6CA2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Fidalgo</a:t>
                </a:r>
                <a:r>
                  <a:rPr lang="en-US" sz="1600" dirty="0"/>
                  <a:t> Bay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6FF05A-4CC8-8946-A9A5-1EF07B743BE9}"/>
                  </a:ext>
                </a:extLst>
              </p:cNvPr>
              <p:cNvSpPr/>
              <p:nvPr/>
            </p:nvSpPr>
            <p:spPr>
              <a:xfrm>
                <a:off x="1222880" y="3972753"/>
                <a:ext cx="1316570" cy="1006689"/>
              </a:xfrm>
              <a:prstGeom prst="rect">
                <a:avLst/>
              </a:prstGeom>
              <a:solidFill>
                <a:srgbClr val="F35D5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Dabob</a:t>
                </a:r>
                <a:r>
                  <a:rPr lang="en-US" sz="1600" dirty="0"/>
                  <a:t> Bay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C66E17-D162-A942-91F3-BFACD47FDC28}"/>
                  </a:ext>
                </a:extLst>
              </p:cNvPr>
              <p:cNvSpPr/>
              <p:nvPr/>
            </p:nvSpPr>
            <p:spPr>
              <a:xfrm>
                <a:off x="2903806" y="3983496"/>
                <a:ext cx="1316570" cy="995946"/>
              </a:xfrm>
              <a:prstGeom prst="rect">
                <a:avLst/>
              </a:prstGeom>
              <a:solidFill>
                <a:srgbClr val="17B3B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Oyster Bay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44B678-BEDE-3440-9385-8D73184FD630}"/>
                </a:ext>
              </a:extLst>
            </p:cNvPr>
            <p:cNvSpPr txBox="1"/>
            <p:nvPr/>
          </p:nvSpPr>
          <p:spPr>
            <a:xfrm>
              <a:off x="5502180" y="3319798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 populations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5AB7FA-265E-A542-B9CC-C2F45B7EDF5B}"/>
              </a:ext>
            </a:extLst>
          </p:cNvPr>
          <p:cNvSpPr txBox="1"/>
          <p:nvPr/>
        </p:nvSpPr>
        <p:spPr>
          <a:xfrm>
            <a:off x="1676474" y="4139592"/>
            <a:ext cx="889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Adults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BC3CE-BB85-AA4F-B1AA-8F5B03E4482A}"/>
              </a:ext>
            </a:extLst>
          </p:cNvPr>
          <p:cNvSpPr txBox="1"/>
          <p:nvPr/>
        </p:nvSpPr>
        <p:spPr>
          <a:xfrm>
            <a:off x="1676474" y="5045244"/>
            <a:ext cx="889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82654-DD82-B04F-A26E-ACBE60A10004}"/>
              </a:ext>
            </a:extLst>
          </p:cNvPr>
          <p:cNvSpPr txBox="1"/>
          <p:nvPr/>
        </p:nvSpPr>
        <p:spPr>
          <a:xfrm>
            <a:off x="1172008" y="5841061"/>
            <a:ext cx="18989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1-yr old offspring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8DD3D-EC11-7B4B-BADF-B47057F83EFD}"/>
              </a:ext>
            </a:extLst>
          </p:cNvPr>
          <p:cNvSpPr txBox="1"/>
          <p:nvPr/>
        </p:nvSpPr>
        <p:spPr>
          <a:xfrm>
            <a:off x="1340381" y="1581449"/>
            <a:ext cx="1997328" cy="1200329"/>
          </a:xfrm>
          <a:prstGeom prst="rect">
            <a:avLst/>
          </a:prstGeom>
          <a:solidFill>
            <a:srgbClr val="02C6C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Adult HIGH </a:t>
            </a:r>
          </a:p>
          <a:p>
            <a:pPr algn="ctr"/>
            <a:r>
              <a:rPr lang="en-US" dirty="0"/>
              <a:t>pCO2 exposure</a:t>
            </a:r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27681-656D-0740-B1D4-AC3DC28BCB43}"/>
              </a:ext>
            </a:extLst>
          </p:cNvPr>
          <p:cNvSpPr txBox="1"/>
          <p:nvPr/>
        </p:nvSpPr>
        <p:spPr>
          <a:xfrm>
            <a:off x="5136420" y="1572763"/>
            <a:ext cx="1997328" cy="1200329"/>
          </a:xfrm>
          <a:prstGeom prst="rect">
            <a:avLst/>
          </a:prstGeom>
          <a:solidFill>
            <a:srgbClr val="FB817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Adult AMBIENT pCO2 exposure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7642A-2247-DF48-B232-CDED60A23A37}"/>
              </a:ext>
            </a:extLst>
          </p:cNvPr>
          <p:cNvSpPr txBox="1"/>
          <p:nvPr/>
        </p:nvSpPr>
        <p:spPr>
          <a:xfrm>
            <a:off x="4015437" y="201447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030C0-A53F-CC41-879B-31237D92C20E}"/>
              </a:ext>
            </a:extLst>
          </p:cNvPr>
          <p:cNvSpPr txBox="1"/>
          <p:nvPr/>
        </p:nvSpPr>
        <p:spPr>
          <a:xfrm>
            <a:off x="633242" y="331494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generations, 3 life stages</a:t>
            </a:r>
          </a:p>
        </p:txBody>
      </p:sp>
    </p:spTree>
    <p:extLst>
      <p:ext uri="{BB962C8B-B14F-4D97-AF65-F5344CB8AC3E}">
        <p14:creationId xmlns:p14="http://schemas.microsoft.com/office/powerpoint/2010/main" val="15455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2" grpId="0" animBg="1"/>
      <p:bldP spid="1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1128585" y="186188"/>
            <a:ext cx="7475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– </a:t>
            </a:r>
            <a:r>
              <a:rPr lang="en-US" sz="2400" u="sng" dirty="0"/>
              <a:t>1-yr offspring in field</a:t>
            </a:r>
            <a:endParaRPr lang="en-US" sz="2000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596224" y="6112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411526" y="324433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35A70-4FEB-254F-AB0E-B10E293C7635}"/>
              </a:ext>
            </a:extLst>
          </p:cNvPr>
          <p:cNvSpPr/>
          <p:nvPr/>
        </p:nvSpPr>
        <p:spPr>
          <a:xfrm>
            <a:off x="772395" y="5189692"/>
            <a:ext cx="712381" cy="425302"/>
          </a:xfrm>
          <a:prstGeom prst="rect">
            <a:avLst/>
          </a:prstGeom>
          <a:solidFill>
            <a:srgbClr val="02C6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Fidalgo</a:t>
            </a:r>
            <a:r>
              <a:rPr lang="en-US" sz="1100" dirty="0"/>
              <a:t> Bay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91823-1EED-F047-870F-0D360BFF6555}"/>
              </a:ext>
            </a:extLst>
          </p:cNvPr>
          <p:cNvSpPr/>
          <p:nvPr/>
        </p:nvSpPr>
        <p:spPr>
          <a:xfrm>
            <a:off x="3311866" y="5189692"/>
            <a:ext cx="712381" cy="425302"/>
          </a:xfrm>
          <a:prstGeom prst="rect">
            <a:avLst/>
          </a:prstGeom>
          <a:solidFill>
            <a:srgbClr val="F35D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Dabob</a:t>
            </a:r>
            <a:r>
              <a:rPr lang="en-US" sz="1100" dirty="0"/>
              <a:t> Bay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CD5586-562A-A448-9546-F711DCC67B7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484776" y="5402343"/>
            <a:ext cx="182709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C83712-61BE-A84E-BCC6-1E945C749733}"/>
              </a:ext>
            </a:extLst>
          </p:cNvPr>
          <p:cNvSpPr txBox="1"/>
          <p:nvPr/>
        </p:nvSpPr>
        <p:spPr>
          <a:xfrm>
            <a:off x="2088389" y="5090406"/>
            <a:ext cx="624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1182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EE0C3D-755C-6540-A22E-F43D838ABBFE}"/>
              </a:ext>
            </a:extLst>
          </p:cNvPr>
          <p:cNvSpPr txBox="1"/>
          <p:nvPr/>
        </p:nvSpPr>
        <p:spPr>
          <a:xfrm>
            <a:off x="1021982" y="3984220"/>
            <a:ext cx="2752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No. of DEGs among populations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38207-E33C-B640-80F1-196D723DA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 r="18374"/>
          <a:stretch/>
        </p:blipFill>
        <p:spPr>
          <a:xfrm>
            <a:off x="434503" y="1265917"/>
            <a:ext cx="3589744" cy="2584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4DA96-D3F7-6F42-898A-96F5A26D8F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4" r="16268"/>
          <a:stretch/>
        </p:blipFill>
        <p:spPr>
          <a:xfrm>
            <a:off x="4736628" y="3807883"/>
            <a:ext cx="3828244" cy="256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E3E162-839E-2347-9930-1F894F4AC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732" t="44662" r="602" b="41559"/>
          <a:stretch/>
        </p:blipFill>
        <p:spPr>
          <a:xfrm>
            <a:off x="4402835" y="2359926"/>
            <a:ext cx="1630103" cy="8844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2186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954E5-102F-B044-AECA-809866F27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3"/>
          <a:stretch/>
        </p:blipFill>
        <p:spPr>
          <a:xfrm>
            <a:off x="0" y="1270660"/>
            <a:ext cx="9144000" cy="5372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84087-B8B9-BB49-866F-90F10EA38E2A}"/>
              </a:ext>
            </a:extLst>
          </p:cNvPr>
          <p:cNvSpPr txBox="1"/>
          <p:nvPr/>
        </p:nvSpPr>
        <p:spPr>
          <a:xfrm>
            <a:off x="3650623" y="774590"/>
            <a:ext cx="52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Note: </a:t>
            </a:r>
            <a:r>
              <a:rPr lang="en-US" i="1" dirty="0" err="1"/>
              <a:t>Fidalgo</a:t>
            </a:r>
            <a:r>
              <a:rPr lang="en-US" i="1" dirty="0"/>
              <a:t> Bay &amp; </a:t>
            </a:r>
            <a:r>
              <a:rPr lang="en-US" i="1" dirty="0" err="1"/>
              <a:t>Dabob</a:t>
            </a:r>
            <a:r>
              <a:rPr lang="en-US" i="1" dirty="0"/>
              <a:t> Bay only, </a:t>
            </a:r>
            <a:r>
              <a:rPr lang="en-US" dirty="0"/>
              <a:t>1,182 DEGs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54CA9-F772-CE48-ADC3-4FE274C8E039}"/>
              </a:ext>
            </a:extLst>
          </p:cNvPr>
          <p:cNvSpPr txBox="1"/>
          <p:nvPr/>
        </p:nvSpPr>
        <p:spPr>
          <a:xfrm>
            <a:off x="1128585" y="186188"/>
            <a:ext cx="7475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– </a:t>
            </a:r>
            <a:r>
              <a:rPr lang="en-US" sz="2400" u="sng" dirty="0"/>
              <a:t>1-yr offspring in field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00360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0184DD2-644D-234E-ACC7-FE001139813B}"/>
              </a:ext>
            </a:extLst>
          </p:cNvPr>
          <p:cNvSpPr txBox="1"/>
          <p:nvPr/>
        </p:nvSpPr>
        <p:spPr>
          <a:xfrm>
            <a:off x="3714750" y="260604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3409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8187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Diff. expression upon exposure to </a:t>
            </a:r>
            <a:r>
              <a:rPr lang="en-US" sz="2000" u="sng" dirty="0"/>
              <a:t>high pCO2</a:t>
            </a:r>
            <a:r>
              <a:rPr lang="en-US" sz="2000" dirty="0"/>
              <a:t>  - </a:t>
            </a:r>
            <a:r>
              <a:rPr lang="en-US" sz="2000" u="sng" dirty="0"/>
              <a:t>ADULTS</a:t>
            </a:r>
            <a:r>
              <a:rPr lang="en-US" i="1" dirty="0"/>
              <a:t> - Global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D63EA-F508-F946-A63F-FC428433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12000"/>
          <a:stretch/>
        </p:blipFill>
        <p:spPr>
          <a:xfrm>
            <a:off x="274513" y="2021296"/>
            <a:ext cx="3254156" cy="2183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971433" y="1637157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1095871" y="4589206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7" t="15215" b="68474"/>
          <a:stretch/>
        </p:blipFill>
        <p:spPr>
          <a:xfrm>
            <a:off x="1261940" y="4818336"/>
            <a:ext cx="1279300" cy="992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F6AA0-2E17-BC42-8E63-D391A64FC3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639" y="1364541"/>
            <a:ext cx="2609896" cy="1986637"/>
          </a:xfrm>
          <a:prstGeom prst="rect">
            <a:avLst/>
          </a:prstGeom>
          <a:solidFill>
            <a:srgbClr val="02C6CA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4230914" y="152333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59CEEE-CBBA-FD42-B127-30531A3E82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600" y="2321826"/>
            <a:ext cx="2759529" cy="2117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6492421" y="234631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AA884F-AD69-7343-B659-B3EDCF01A4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6588" y="3759687"/>
            <a:ext cx="2781302" cy="21172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0ED680-A9BF-CE4E-B5CD-C31C5D159A1D}"/>
              </a:ext>
            </a:extLst>
          </p:cNvPr>
          <p:cNvSpPr txBox="1"/>
          <p:nvPr/>
        </p:nvSpPr>
        <p:spPr>
          <a:xfrm>
            <a:off x="4302730" y="380343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Oyster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699164" y="1364541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10B628-13FF-5A46-A9ED-C0FF93074B25}"/>
              </a:ext>
            </a:extLst>
          </p:cNvPr>
          <p:cNvSpPr txBox="1"/>
          <p:nvPr/>
        </p:nvSpPr>
        <p:spPr>
          <a:xfrm>
            <a:off x="312872" y="177190"/>
            <a:ext cx="815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NON-SIBS only, </a:t>
            </a:r>
            <a:r>
              <a:rPr lang="en-US" i="1" dirty="0" err="1"/>
              <a:t>Fidalgo</a:t>
            </a:r>
            <a:r>
              <a:rPr lang="en-US" i="1" dirty="0"/>
              <a:t> Bay, DEG analysis – 4 possible sample combinations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1D97D-D31A-B04F-901B-2EFFA62D8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" r="16055"/>
          <a:stretch/>
        </p:blipFill>
        <p:spPr>
          <a:xfrm>
            <a:off x="395101" y="1207409"/>
            <a:ext cx="3612858" cy="257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B6153A-4F03-664D-89E7-BDBB07E9062C}"/>
              </a:ext>
            </a:extLst>
          </p:cNvPr>
          <p:cNvSpPr txBox="1"/>
          <p:nvPr/>
        </p:nvSpPr>
        <p:spPr>
          <a:xfrm>
            <a:off x="1058261" y="863175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1 – </a:t>
            </a:r>
            <a:r>
              <a:rPr lang="en-US" sz="1600" i="1" dirty="0"/>
              <a:t>8 DEGs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10938-AC96-6E45-91C2-F08BADDA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2" y="-1317903"/>
            <a:ext cx="1819575" cy="11224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AEA503-B3BE-2F4C-BD69-33317608A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81" r="15488"/>
          <a:stretch/>
        </p:blipFill>
        <p:spPr>
          <a:xfrm>
            <a:off x="4444975" y="1246164"/>
            <a:ext cx="3643571" cy="25749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572325-E60C-1B49-8777-5CD39F172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5400" y="-1247708"/>
            <a:ext cx="1819575" cy="11224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0BD489-967D-4342-8F54-B1257B7467C8}"/>
              </a:ext>
            </a:extLst>
          </p:cNvPr>
          <p:cNvSpPr txBox="1"/>
          <p:nvPr/>
        </p:nvSpPr>
        <p:spPr>
          <a:xfrm>
            <a:off x="5127935" y="876728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2 – </a:t>
            </a:r>
            <a:r>
              <a:rPr lang="en-US" sz="1600" i="1" dirty="0"/>
              <a:t>8 DEGs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FE0203-A1EC-2942-B54E-243AF80BA7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182" r="16111"/>
          <a:stretch/>
        </p:blipFill>
        <p:spPr>
          <a:xfrm>
            <a:off x="284731" y="4020075"/>
            <a:ext cx="3616700" cy="25749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62C24-5634-2B4C-A852-7F2D4CA123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3092" y="-1119698"/>
            <a:ext cx="1819575" cy="11224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29ADB-551B-D049-B000-4BC08784DB3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2899" r="11549" b="-1"/>
          <a:stretch/>
        </p:blipFill>
        <p:spPr>
          <a:xfrm>
            <a:off x="4485315" y="4129906"/>
            <a:ext cx="3643572" cy="2467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334DBB-C21D-DD44-82AE-AA536F162648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87969" t="17754" r="786" b="67891"/>
          <a:stretch/>
        </p:blipFill>
        <p:spPr>
          <a:xfrm>
            <a:off x="3901431" y="702409"/>
            <a:ext cx="1215534" cy="9571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0E757-B19E-5C4A-BB11-07B9F8D023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7739" y="-1119698"/>
            <a:ext cx="1930683" cy="11910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DC6239-23BA-074B-8767-77A849DCEF3F}"/>
              </a:ext>
            </a:extLst>
          </p:cNvPr>
          <p:cNvSpPr txBox="1"/>
          <p:nvPr/>
        </p:nvSpPr>
        <p:spPr>
          <a:xfrm>
            <a:off x="1219019" y="3708415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3 – </a:t>
            </a:r>
            <a:r>
              <a:rPr lang="en-US" sz="1600" i="1" dirty="0"/>
              <a:t>15 DEGs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66A904-7F4B-B348-9FD8-2DEE1D6FF017}"/>
              </a:ext>
            </a:extLst>
          </p:cNvPr>
          <p:cNvSpPr txBox="1"/>
          <p:nvPr/>
        </p:nvSpPr>
        <p:spPr>
          <a:xfrm>
            <a:off x="5171893" y="3810980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4 – </a:t>
            </a:r>
            <a:r>
              <a:rPr lang="en-US" sz="1600" i="1" dirty="0"/>
              <a:t>30 DEGs</a:t>
            </a:r>
          </a:p>
        </p:txBody>
      </p:sp>
    </p:spTree>
    <p:extLst>
      <p:ext uri="{BB962C8B-B14F-4D97-AF65-F5344CB8AC3E}">
        <p14:creationId xmlns:p14="http://schemas.microsoft.com/office/powerpoint/2010/main" val="2397479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54670" y="112763"/>
            <a:ext cx="8658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Adult expression upon direct exposure to high pCO</a:t>
            </a:r>
            <a:r>
              <a:rPr lang="en-US" sz="2000" baseline="-25000" dirty="0"/>
              <a:t>2   </a:t>
            </a:r>
            <a:r>
              <a:rPr lang="en-US" i="1" dirty="0"/>
              <a:t>(ctenidia tissue) -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942438" y="730038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Fidalgo</a:t>
            </a:r>
            <a:r>
              <a:rPr lang="en-US" dirty="0"/>
              <a:t> Bay – 76 DEGs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B5699-E8C5-9241-B1B8-8CEED089A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6" r="16098"/>
          <a:stretch/>
        </p:blipFill>
        <p:spPr>
          <a:xfrm>
            <a:off x="141050" y="1254240"/>
            <a:ext cx="4208694" cy="2954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BA98C6-69AE-BA4B-B0D9-2AFE50807445}"/>
              </a:ext>
            </a:extLst>
          </p:cNvPr>
          <p:cNvSpPr txBox="1"/>
          <p:nvPr/>
        </p:nvSpPr>
        <p:spPr>
          <a:xfrm>
            <a:off x="5258624" y="73003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Dabob</a:t>
            </a:r>
            <a:r>
              <a:rPr lang="en-US" dirty="0"/>
              <a:t> Bay – 132 DEGs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0402C-0190-104A-9933-15C45433F8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02" r="16127"/>
          <a:stretch/>
        </p:blipFill>
        <p:spPr>
          <a:xfrm>
            <a:off x="4572000" y="1190294"/>
            <a:ext cx="4344999" cy="3051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5703E4-3850-3C4A-B5AF-BF293D99B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58" t="28429" r="4277" b="60520"/>
          <a:stretch/>
        </p:blipFill>
        <p:spPr>
          <a:xfrm>
            <a:off x="1984986" y="4619898"/>
            <a:ext cx="1505987" cy="87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365D4-2A2D-3B44-A3B4-78397758402B}"/>
              </a:ext>
            </a:extLst>
          </p:cNvPr>
          <p:cNvSpPr txBox="1"/>
          <p:nvPr/>
        </p:nvSpPr>
        <p:spPr>
          <a:xfrm>
            <a:off x="5653028" y="4481399"/>
            <a:ext cx="3490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One DEG in Oyster Bay, but not at all convincing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8B53F-EEF0-9845-AEE6-C4D8031ADF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2" y="4758398"/>
            <a:ext cx="2507662" cy="1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551828" y="371559"/>
            <a:ext cx="604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Varying amounts of growth during high pCO2 exposure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623364-3FB2-7146-B09D-0D87134DE2D2}"/>
              </a:ext>
            </a:extLst>
          </p:cNvPr>
          <p:cNvGrpSpPr/>
          <p:nvPr/>
        </p:nvGrpSpPr>
        <p:grpSpPr>
          <a:xfrm>
            <a:off x="1759806" y="1051239"/>
            <a:ext cx="5624387" cy="5445835"/>
            <a:chOff x="1371600" y="1234916"/>
            <a:chExt cx="5624387" cy="54458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697FB-6046-0345-8643-AAD9B574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234916"/>
              <a:ext cx="5624387" cy="54458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1F2440-26E2-A140-8AB2-AC3DDE353928}"/>
                </a:ext>
              </a:extLst>
            </p:cNvPr>
            <p:cNvSpPr/>
            <p:nvPr/>
          </p:nvSpPr>
          <p:spPr>
            <a:xfrm>
              <a:off x="5554980" y="1611630"/>
              <a:ext cx="1441007" cy="4469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729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914938" y="177249"/>
            <a:ext cx="577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Enriched Biological Processes, </a:t>
            </a:r>
          </a:p>
          <a:p>
            <a:r>
              <a:rPr lang="en-US" dirty="0"/>
              <a:t>DEGs in </a:t>
            </a:r>
            <a:r>
              <a:rPr lang="en-US" u="sng" dirty="0" err="1"/>
              <a:t>Fidalgo</a:t>
            </a:r>
            <a:r>
              <a:rPr lang="en-US" u="sng" dirty="0"/>
              <a:t> Bay</a:t>
            </a:r>
            <a:r>
              <a:rPr lang="en-US" dirty="0"/>
              <a:t> ADULTS exposed to high pCO2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5829A-95AA-EB40-ADCA-A9C4A1C0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22" y="876588"/>
            <a:ext cx="6437839" cy="58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914938" y="177249"/>
            <a:ext cx="5314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Enriched Biological Processes, </a:t>
            </a:r>
          </a:p>
          <a:p>
            <a:r>
              <a:rPr lang="en-US" dirty="0"/>
              <a:t>DEGs in </a:t>
            </a:r>
            <a:r>
              <a:rPr lang="en-US" u="sng" dirty="0" err="1"/>
              <a:t>Dabob</a:t>
            </a:r>
            <a:r>
              <a:rPr lang="en-US" u="sng" dirty="0"/>
              <a:t> Bay</a:t>
            </a:r>
            <a:r>
              <a:rPr lang="en-US" dirty="0"/>
              <a:t> adults exposed to high pCO2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BF58-9247-4146-9E3D-A9BE357A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4" y="869673"/>
            <a:ext cx="6444711" cy="5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264646" y="226699"/>
            <a:ext cx="887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genes were </a:t>
            </a:r>
            <a:r>
              <a:rPr lang="en-US" u="sng" dirty="0"/>
              <a:t>DEGs</a:t>
            </a:r>
            <a:r>
              <a:rPr lang="en-US" dirty="0"/>
              <a:t> in </a:t>
            </a:r>
            <a:r>
              <a:rPr lang="en-US" u="sng" dirty="0"/>
              <a:t>both</a:t>
            </a:r>
            <a:r>
              <a:rPr lang="en-US" dirty="0"/>
              <a:t> </a:t>
            </a:r>
            <a:r>
              <a:rPr lang="en-US" dirty="0" err="1"/>
              <a:t>Fidalgo</a:t>
            </a:r>
            <a:r>
              <a:rPr lang="en-US" dirty="0"/>
              <a:t> Bay &amp; </a:t>
            </a:r>
            <a:r>
              <a:rPr lang="en-US" dirty="0" err="1"/>
              <a:t>Dabob</a:t>
            </a:r>
            <a:r>
              <a:rPr lang="en-US" dirty="0"/>
              <a:t> Bay upon high pCO</a:t>
            </a:r>
            <a:r>
              <a:rPr lang="en-US" baseline="-25000" dirty="0"/>
              <a:t>2</a:t>
            </a:r>
            <a:r>
              <a:rPr lang="en-US" dirty="0"/>
              <a:t> exposure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0680C-672F-AE4B-8CA5-475BBC68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873030"/>
            <a:ext cx="7973744" cy="49006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4B5FF8-D435-7540-B039-E897F4B3A632}"/>
              </a:ext>
            </a:extLst>
          </p:cNvPr>
          <p:cNvGrpSpPr/>
          <p:nvPr/>
        </p:nvGrpSpPr>
        <p:grpSpPr>
          <a:xfrm>
            <a:off x="3295405" y="5746782"/>
            <a:ext cx="2456809" cy="953433"/>
            <a:chOff x="2602820" y="5657584"/>
            <a:chExt cx="2817836" cy="10935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EE47AE-A557-0443-A1FA-885DAF527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497"/>
            <a:stretch/>
          </p:blipFill>
          <p:spPr>
            <a:xfrm>
              <a:off x="2602820" y="5657584"/>
              <a:ext cx="1406186" cy="10935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21FA3B-B41D-B74C-8141-E314E6F66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53497"/>
            <a:stretch/>
          </p:blipFill>
          <p:spPr>
            <a:xfrm>
              <a:off x="4014470" y="5657584"/>
              <a:ext cx="1406186" cy="10935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EFBDA-DF0E-AE45-972B-19761BA7C691}"/>
                </a:ext>
              </a:extLst>
            </p:cNvPr>
            <p:cNvSpPr txBox="1"/>
            <p:nvPr/>
          </p:nvSpPr>
          <p:spPr>
            <a:xfrm>
              <a:off x="4145279" y="5688419"/>
              <a:ext cx="1139104" cy="3530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pCO</a:t>
              </a:r>
              <a:r>
                <a:rPr lang="en-US" sz="1400" baseline="-25000" dirty="0"/>
                <a:t>2    </a:t>
              </a:r>
              <a:endParaRPr lang="en-US" sz="1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A1443D-8D15-FB47-A8A1-D250E6B6FC86}"/>
              </a:ext>
            </a:extLst>
          </p:cNvPr>
          <p:cNvSpPr txBox="1"/>
          <p:nvPr/>
        </p:nvSpPr>
        <p:spPr>
          <a:xfrm>
            <a:off x="878437" y="1302566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CYP2B4: Cytochrome P450 2B4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B5BF7-C9DC-FA4B-91B6-27EA26E50763}"/>
              </a:ext>
            </a:extLst>
          </p:cNvPr>
          <p:cNvSpPr txBox="1"/>
          <p:nvPr/>
        </p:nvSpPr>
        <p:spPr>
          <a:xfrm>
            <a:off x="4841485" y="1251324"/>
            <a:ext cx="2471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FABP4: Fatty acid-binding protein</a:t>
            </a:r>
          </a:p>
          <a:p>
            <a:r>
              <a:rPr lang="en-US" sz="1100" i="1" dirty="0"/>
              <a:t>Lipid transport</a:t>
            </a:r>
            <a:endParaRPr lang="en-US" sz="9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ED7CE-3BC1-C440-BBAA-026A75E05D6C}"/>
              </a:ext>
            </a:extLst>
          </p:cNvPr>
          <p:cNvSpPr txBox="1"/>
          <p:nvPr/>
        </p:nvSpPr>
        <p:spPr>
          <a:xfrm>
            <a:off x="860284" y="3666838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CYP2U1: Cytochrome P450 2U1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FA9FB-8943-1B44-94FE-A422E92E8333}"/>
              </a:ext>
            </a:extLst>
          </p:cNvPr>
          <p:cNvSpPr txBox="1"/>
          <p:nvPr/>
        </p:nvSpPr>
        <p:spPr>
          <a:xfrm>
            <a:off x="4859638" y="3653012"/>
            <a:ext cx="3424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DIO3: Thyroxine 5-deiodinase</a:t>
            </a:r>
          </a:p>
          <a:p>
            <a:endParaRPr lang="en-US" sz="1100" i="1" dirty="0"/>
          </a:p>
          <a:p>
            <a:r>
              <a:rPr lang="en-US" sz="1100" i="1" dirty="0"/>
              <a:t>Hormone biosynthesis </a:t>
            </a:r>
          </a:p>
          <a:p>
            <a:r>
              <a:rPr lang="en-US" sz="1100" i="1" dirty="0"/>
              <a:t>&amp; metabolic processes</a:t>
            </a:r>
            <a:endParaRPr lang="en-US" sz="9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401B0-5A0A-F54E-914F-A045457AC658}"/>
              </a:ext>
            </a:extLst>
          </p:cNvPr>
          <p:cNvSpPr txBox="1"/>
          <p:nvPr/>
        </p:nvSpPr>
        <p:spPr>
          <a:xfrm>
            <a:off x="264646" y="6031110"/>
            <a:ext cx="275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CYP = response to oxidative stress, xenobiotics, hormone stuff. Common stress-response enzyme.</a:t>
            </a:r>
          </a:p>
        </p:txBody>
      </p:sp>
    </p:spTree>
    <p:extLst>
      <p:ext uri="{BB962C8B-B14F-4D97-AF65-F5344CB8AC3E}">
        <p14:creationId xmlns:p14="http://schemas.microsoft.com/office/powerpoint/2010/main" val="162718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86F1B2-5E15-6249-9835-070BF1E4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33" y="3771910"/>
            <a:ext cx="2980265" cy="228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A4D13-5C1A-FC4E-B013-86C1B963E8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0673" y="3773126"/>
            <a:ext cx="2967030" cy="2299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F8ACB-DFEC-0A4A-8E75-A7F96BFC1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7561" y="1243296"/>
            <a:ext cx="2977238" cy="2299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44BCD-36EE-FA45-A28D-F3358D7868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64" y="1243296"/>
            <a:ext cx="2990851" cy="2300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738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Diff. expression upon exposure to </a:t>
            </a:r>
            <a:r>
              <a:rPr lang="en-US" u="sng" dirty="0"/>
              <a:t>high pCO2</a:t>
            </a:r>
            <a:r>
              <a:rPr lang="en-US" dirty="0"/>
              <a:t>  - </a:t>
            </a:r>
            <a:r>
              <a:rPr lang="en-US" u="sng" dirty="0"/>
              <a:t>LARVAE</a:t>
            </a:r>
            <a:r>
              <a:rPr lang="en-US" sz="1600" i="1" dirty="0"/>
              <a:t> - Global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562598" y="1264759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592248" y="4435561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697" t="15215" b="68474"/>
          <a:stretch/>
        </p:blipFill>
        <p:spPr>
          <a:xfrm>
            <a:off x="745892" y="4664691"/>
            <a:ext cx="1279300" cy="992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5074102" y="139143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7837387" y="139143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ED680-A9BF-CE4E-B5CD-C31C5D159A1D}"/>
              </a:ext>
            </a:extLst>
          </p:cNvPr>
          <p:cNvSpPr txBox="1"/>
          <p:nvPr/>
        </p:nvSpPr>
        <p:spPr>
          <a:xfrm>
            <a:off x="4784188" y="3854542"/>
            <a:ext cx="12698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Oyster Bay C1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263228" y="100000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B5062C-6D20-B646-A63D-B307766B1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54" y="1562160"/>
            <a:ext cx="3136075" cy="23990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03D07-33BF-2747-A0A6-47C9A9B8BA09}"/>
              </a:ext>
            </a:extLst>
          </p:cNvPr>
          <p:cNvSpPr txBox="1"/>
          <p:nvPr/>
        </p:nvSpPr>
        <p:spPr>
          <a:xfrm>
            <a:off x="7278778" y="3854542"/>
            <a:ext cx="18263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/>
              <a:t>Oyster Bay C2</a:t>
            </a:r>
          </a:p>
          <a:p>
            <a:pPr algn="r"/>
            <a:r>
              <a:rPr lang="en-US" sz="1300" i="1" dirty="0"/>
              <a:t>inbred, offspring of C1</a:t>
            </a:r>
          </a:p>
        </p:txBody>
      </p:sp>
    </p:spTree>
    <p:extLst>
      <p:ext uri="{BB962C8B-B14F-4D97-AF65-F5344CB8AC3E}">
        <p14:creationId xmlns:p14="http://schemas.microsoft.com/office/powerpoint/2010/main" val="94691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789271" y="375386"/>
            <a:ext cx="734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Larval expression (pooled) upon parental exposure (only) to high pCO</a:t>
            </a:r>
            <a:r>
              <a:rPr lang="en-US" baseline="-25000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48DC9-2862-7345-87D1-891598BAAA18}"/>
              </a:ext>
            </a:extLst>
          </p:cNvPr>
          <p:cNvSpPr txBox="1"/>
          <p:nvPr/>
        </p:nvSpPr>
        <p:spPr>
          <a:xfrm>
            <a:off x="848509" y="1387098"/>
            <a:ext cx="291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gene expression, all populations – </a:t>
            </a:r>
          </a:p>
          <a:p>
            <a:pPr algn="ctr"/>
            <a:r>
              <a:rPr lang="en-US" dirty="0"/>
              <a:t>no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B9AD5-8203-DE43-984D-62435D451BBC}"/>
              </a:ext>
            </a:extLst>
          </p:cNvPr>
          <p:cNvSpPr txBox="1"/>
          <p:nvPr/>
        </p:nvSpPr>
        <p:spPr>
          <a:xfrm>
            <a:off x="6112042" y="12224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426CC-B8F5-9A42-AB8F-33A29B8EA865}"/>
              </a:ext>
            </a:extLst>
          </p:cNvPr>
          <p:cNvSpPr txBox="1"/>
          <p:nvPr/>
        </p:nvSpPr>
        <p:spPr>
          <a:xfrm>
            <a:off x="5352083" y="17457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One! (in </a:t>
            </a:r>
            <a:r>
              <a:rPr lang="en-US" dirty="0" err="1"/>
              <a:t>Fidalgo</a:t>
            </a:r>
            <a:r>
              <a:rPr lang="en-US" dirty="0"/>
              <a:t> Bay)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47E19-542E-A04B-83EB-A2F24B3D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51" y="2225492"/>
            <a:ext cx="4571999" cy="2820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8A972-625D-2342-900D-CE2F6DA5BF03}"/>
              </a:ext>
            </a:extLst>
          </p:cNvPr>
          <p:cNvSpPr txBox="1"/>
          <p:nvPr/>
        </p:nvSpPr>
        <p:spPr>
          <a:xfrm>
            <a:off x="6693865" y="2195012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(Unknown function)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6C2D5-BE61-6340-B288-7059E4524461}"/>
              </a:ext>
            </a:extLst>
          </p:cNvPr>
          <p:cNvSpPr txBox="1"/>
          <p:nvPr/>
        </p:nvSpPr>
        <p:spPr>
          <a:xfrm>
            <a:off x="1206658" y="5271802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EE4B25-B2E9-7446-A717-B07B8FBE91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697" t="15215" b="68474"/>
          <a:stretch/>
        </p:blipFill>
        <p:spPr>
          <a:xfrm>
            <a:off x="1360302" y="5500932"/>
            <a:ext cx="1279300" cy="992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4D54F1-D82F-4141-8DF3-27B3AF0B8A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65" y="2398401"/>
            <a:ext cx="3136075" cy="23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10372</TotalTime>
  <Words>748</Words>
  <Application>Microsoft Macintosh PowerPoint</Application>
  <PresentationFormat>On-screen Show (4:3)</PresentationFormat>
  <Paragraphs>169</Paragraphs>
  <Slides>24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89</cp:revision>
  <dcterms:created xsi:type="dcterms:W3CDTF">2021-02-26T05:06:34Z</dcterms:created>
  <dcterms:modified xsi:type="dcterms:W3CDTF">2021-04-24T21:39:53Z</dcterms:modified>
</cp:coreProperties>
</file>